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Nautilius Pompilius" charset="1" panose="02000000000000000000"/>
      <p:regular r:id="rId14"/>
    </p:embeddedFont>
    <p:embeddedFont>
      <p:font typeface="Garet" charset="1" panose="00000000000000000000"/>
      <p:regular r:id="rId15"/>
    </p:embeddedFont>
    <p:embeddedFont>
      <p:font typeface="Garet Bold" charset="1" panose="000000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18.png" Type="http://schemas.openxmlformats.org/officeDocument/2006/relationships/image"/><Relationship Id="rId13" Target="../media/image19.png" Type="http://schemas.openxmlformats.org/officeDocument/2006/relationships/image"/><Relationship Id="rId14" Target="../media/image3.jpeg" Type="http://schemas.openxmlformats.org/officeDocument/2006/relationships/image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2.png" Type="http://schemas.openxmlformats.org/officeDocument/2006/relationships/image"/><Relationship Id="rId6" Target="../media/image14.png" Type="http://schemas.openxmlformats.org/officeDocument/2006/relationships/image"/><Relationship Id="rId7" Target="../media/image15.jpe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11" Target="../media/image3.jpeg" Type="http://schemas.openxmlformats.org/officeDocument/2006/relationships/image"/><Relationship Id="rId2" Target="../media/image1.jpeg" Type="http://schemas.openxmlformats.org/officeDocument/2006/relationships/image"/><Relationship Id="rId3" Target="../media/image15.jpeg" Type="http://schemas.openxmlformats.org/officeDocument/2006/relationships/image"/><Relationship Id="rId4" Target="../media/image2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jpeg" Type="http://schemas.openxmlformats.org/officeDocument/2006/relationships/image"/><Relationship Id="rId2" Target="../media/image1.jpeg" Type="http://schemas.openxmlformats.org/officeDocument/2006/relationships/image"/><Relationship Id="rId3" Target="../media/image15.jpeg" Type="http://schemas.openxmlformats.org/officeDocument/2006/relationships/image"/><Relationship Id="rId4" Target="../media/image24.png" Type="http://schemas.openxmlformats.org/officeDocument/2006/relationships/image"/><Relationship Id="rId5" Target="../media/image2.png" Type="http://schemas.openxmlformats.org/officeDocument/2006/relationships/image"/><Relationship Id="rId6" Target="../media/image14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jpeg" Type="http://schemas.openxmlformats.org/officeDocument/2006/relationships/image"/><Relationship Id="rId2" Target="../media/image1.jpeg" Type="http://schemas.openxmlformats.org/officeDocument/2006/relationships/image"/><Relationship Id="rId3" Target="../media/image15.jpeg" Type="http://schemas.openxmlformats.org/officeDocument/2006/relationships/image"/><Relationship Id="rId4" Target="../media/image24.png" Type="http://schemas.openxmlformats.org/officeDocument/2006/relationships/image"/><Relationship Id="rId5" Target="../media/image2.png" Type="http://schemas.openxmlformats.org/officeDocument/2006/relationships/image"/><Relationship Id="rId6" Target="../media/image14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jpeg" Type="http://schemas.openxmlformats.org/officeDocument/2006/relationships/image"/><Relationship Id="rId2" Target="../media/image1.jpeg" Type="http://schemas.openxmlformats.org/officeDocument/2006/relationships/image"/><Relationship Id="rId3" Target="../media/image15.jpeg" Type="http://schemas.openxmlformats.org/officeDocument/2006/relationships/image"/><Relationship Id="rId4" Target="../media/image24.png" Type="http://schemas.openxmlformats.org/officeDocument/2006/relationships/image"/><Relationship Id="rId5" Target="../media/image2.png" Type="http://schemas.openxmlformats.org/officeDocument/2006/relationships/image"/><Relationship Id="rId6" Target="../media/image14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27.jpeg" Type="http://schemas.openxmlformats.org/officeDocument/2006/relationships/image"/><Relationship Id="rId12" Target="../media/image3.jpeg" Type="http://schemas.openxmlformats.org/officeDocument/2006/relationships/image"/><Relationship Id="rId13" Target="../media/image28.png" Type="http://schemas.openxmlformats.org/officeDocument/2006/relationships/image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5.jpeg" Type="http://schemas.openxmlformats.org/officeDocument/2006/relationships/image"/><Relationship Id="rId6" Target="../media/image11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jpeg" Type="http://schemas.openxmlformats.org/officeDocument/2006/relationships/image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29.png" Type="http://schemas.openxmlformats.org/officeDocument/2006/relationships/image"/><Relationship Id="rId5" Target="../media/image15.jpeg" Type="http://schemas.openxmlformats.org/officeDocument/2006/relationships/image"/><Relationship Id="rId6" Target="../media/image11.png" Type="http://schemas.openxmlformats.org/officeDocument/2006/relationships/image"/><Relationship Id="rId7" Target="../media/image14.pn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4021504" y="8287238"/>
            <a:ext cx="7447788" cy="8229600"/>
          </a:xfrm>
          <a:custGeom>
            <a:avLst/>
            <a:gdLst/>
            <a:ahLst/>
            <a:cxnLst/>
            <a:rect r="r" b="b" t="t" l="l"/>
            <a:pathLst>
              <a:path h="8229600" w="7447788">
                <a:moveTo>
                  <a:pt x="7447788" y="0"/>
                </a:moveTo>
                <a:lnTo>
                  <a:pt x="0" y="0"/>
                </a:lnTo>
                <a:lnTo>
                  <a:pt x="0" y="8229600"/>
                </a:lnTo>
                <a:lnTo>
                  <a:pt x="7447788" y="8229600"/>
                </a:lnTo>
                <a:lnTo>
                  <a:pt x="7447788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437032" y="404668"/>
            <a:ext cx="8853632" cy="8853632"/>
          </a:xfrm>
          <a:custGeom>
            <a:avLst/>
            <a:gdLst/>
            <a:ahLst/>
            <a:cxnLst/>
            <a:rect r="r" b="b" t="t" l="l"/>
            <a:pathLst>
              <a:path h="8853632" w="8853632">
                <a:moveTo>
                  <a:pt x="0" y="0"/>
                </a:moveTo>
                <a:lnTo>
                  <a:pt x="8853632" y="0"/>
                </a:lnTo>
                <a:lnTo>
                  <a:pt x="8853632" y="8853632"/>
                </a:lnTo>
                <a:lnTo>
                  <a:pt x="0" y="88536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4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23323">
            <a:off x="12537687" y="5302666"/>
            <a:ext cx="2456823" cy="3194451"/>
          </a:xfrm>
          <a:custGeom>
            <a:avLst/>
            <a:gdLst/>
            <a:ahLst/>
            <a:cxnLst/>
            <a:rect r="r" b="b" t="t" l="l"/>
            <a:pathLst>
              <a:path h="3194451" w="2456823">
                <a:moveTo>
                  <a:pt x="0" y="0"/>
                </a:moveTo>
                <a:lnTo>
                  <a:pt x="2456824" y="0"/>
                </a:lnTo>
                <a:lnTo>
                  <a:pt x="2456824" y="3194451"/>
                </a:lnTo>
                <a:lnTo>
                  <a:pt x="0" y="31944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09838">
            <a:off x="13979397" y="-2054598"/>
            <a:ext cx="5869308" cy="3369418"/>
          </a:xfrm>
          <a:custGeom>
            <a:avLst/>
            <a:gdLst/>
            <a:ahLst/>
            <a:cxnLst/>
            <a:rect r="r" b="b" t="t" l="l"/>
            <a:pathLst>
              <a:path h="3369418" w="5869308">
                <a:moveTo>
                  <a:pt x="0" y="0"/>
                </a:moveTo>
                <a:lnTo>
                  <a:pt x="5869309" y="0"/>
                </a:lnTo>
                <a:lnTo>
                  <a:pt x="5869309" y="3369418"/>
                </a:lnTo>
                <a:lnTo>
                  <a:pt x="0" y="33694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756848">
            <a:off x="-2286974" y="8795865"/>
            <a:ext cx="5869308" cy="3369418"/>
          </a:xfrm>
          <a:custGeom>
            <a:avLst/>
            <a:gdLst/>
            <a:ahLst/>
            <a:cxnLst/>
            <a:rect r="r" b="b" t="t" l="l"/>
            <a:pathLst>
              <a:path h="3369418" w="5869308">
                <a:moveTo>
                  <a:pt x="0" y="0"/>
                </a:moveTo>
                <a:lnTo>
                  <a:pt x="5869309" y="0"/>
                </a:lnTo>
                <a:lnTo>
                  <a:pt x="5869309" y="3369418"/>
                </a:lnTo>
                <a:lnTo>
                  <a:pt x="0" y="33694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923987">
            <a:off x="2398495" y="850625"/>
            <a:ext cx="3031599" cy="2454332"/>
          </a:xfrm>
          <a:custGeom>
            <a:avLst/>
            <a:gdLst/>
            <a:ahLst/>
            <a:cxnLst/>
            <a:rect r="r" b="b" t="t" l="l"/>
            <a:pathLst>
              <a:path h="2454332" w="3031599">
                <a:moveTo>
                  <a:pt x="0" y="0"/>
                </a:moveTo>
                <a:lnTo>
                  <a:pt x="3031600" y="0"/>
                </a:lnTo>
                <a:lnTo>
                  <a:pt x="3031600" y="2454333"/>
                </a:lnTo>
                <a:lnTo>
                  <a:pt x="0" y="24543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690875">
            <a:off x="3490002" y="7059246"/>
            <a:ext cx="1844221" cy="2455984"/>
          </a:xfrm>
          <a:custGeom>
            <a:avLst/>
            <a:gdLst/>
            <a:ahLst/>
            <a:cxnLst/>
            <a:rect r="r" b="b" t="t" l="l"/>
            <a:pathLst>
              <a:path h="2455984" w="1844221">
                <a:moveTo>
                  <a:pt x="0" y="0"/>
                </a:moveTo>
                <a:lnTo>
                  <a:pt x="1844220" y="0"/>
                </a:lnTo>
                <a:lnTo>
                  <a:pt x="1844220" y="2455984"/>
                </a:lnTo>
                <a:lnTo>
                  <a:pt x="0" y="24559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031313">
            <a:off x="12908729" y="1605423"/>
            <a:ext cx="2229954" cy="524039"/>
          </a:xfrm>
          <a:custGeom>
            <a:avLst/>
            <a:gdLst/>
            <a:ahLst/>
            <a:cxnLst/>
            <a:rect r="r" b="b" t="t" l="l"/>
            <a:pathLst>
              <a:path h="524039" w="2229954">
                <a:moveTo>
                  <a:pt x="0" y="0"/>
                </a:moveTo>
                <a:lnTo>
                  <a:pt x="2229953" y="0"/>
                </a:lnTo>
                <a:lnTo>
                  <a:pt x="2229953" y="524039"/>
                </a:lnTo>
                <a:lnTo>
                  <a:pt x="0" y="52403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951805" y="8211038"/>
            <a:ext cx="6605317" cy="1899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>
                    <a:alpha val="71765"/>
                  </a:srgbClr>
                </a:solidFill>
                <a:latin typeface="Nautilius Pompilius"/>
                <a:ea typeface="Nautilius Pompilius"/>
                <a:cs typeface="Nautilius Pompilius"/>
                <a:sym typeface="Nautilius Pompilius"/>
              </a:rPr>
              <a:t>Bayan Basrana </a:t>
            </a:r>
          </a:p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>
                    <a:alpha val="71765"/>
                  </a:srgbClr>
                </a:solidFill>
                <a:latin typeface="Nautilius Pompilius"/>
                <a:ea typeface="Nautilius Pompilius"/>
                <a:cs typeface="Nautilius Pompilius"/>
                <a:sym typeface="Nautilius Pompilius"/>
              </a:rPr>
              <a:t>Mshari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>
                    <a:alpha val="71765"/>
                  </a:srgbClr>
                </a:solidFill>
                <a:latin typeface="Nautilius Pompilius"/>
                <a:ea typeface="Nautilius Pompilius"/>
                <a:cs typeface="Nautilius Pompilius"/>
                <a:sym typeface="Nautilius Pompilius"/>
              </a:rPr>
              <a:t>Waleed Althubyani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19243" y="6528292"/>
            <a:ext cx="4508247" cy="4114800"/>
          </a:xfrm>
          <a:custGeom>
            <a:avLst/>
            <a:gdLst/>
            <a:ahLst/>
            <a:cxnLst/>
            <a:rect r="r" b="b" t="t" l="l"/>
            <a:pathLst>
              <a:path h="4114800" w="4508247">
                <a:moveTo>
                  <a:pt x="0" y="0"/>
                </a:moveTo>
                <a:lnTo>
                  <a:pt x="4508247" y="0"/>
                </a:lnTo>
                <a:lnTo>
                  <a:pt x="4508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33176" y="9566017"/>
            <a:ext cx="7447788" cy="8229600"/>
          </a:xfrm>
          <a:custGeom>
            <a:avLst/>
            <a:gdLst/>
            <a:ahLst/>
            <a:cxnLst/>
            <a:rect r="r" b="b" t="t" l="l"/>
            <a:pathLst>
              <a:path h="8229600" w="7447788">
                <a:moveTo>
                  <a:pt x="0" y="0"/>
                </a:moveTo>
                <a:lnTo>
                  <a:pt x="7447788" y="0"/>
                </a:lnTo>
                <a:lnTo>
                  <a:pt x="74477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6027">
            <a:off x="16538393" y="8961665"/>
            <a:ext cx="3499214" cy="4650118"/>
          </a:xfrm>
          <a:custGeom>
            <a:avLst/>
            <a:gdLst/>
            <a:ahLst/>
            <a:cxnLst/>
            <a:rect r="r" b="b" t="t" l="l"/>
            <a:pathLst>
              <a:path h="4650118" w="3499214">
                <a:moveTo>
                  <a:pt x="0" y="0"/>
                </a:moveTo>
                <a:lnTo>
                  <a:pt x="3499214" y="0"/>
                </a:lnTo>
                <a:lnTo>
                  <a:pt x="3499214" y="4650118"/>
                </a:lnTo>
                <a:lnTo>
                  <a:pt x="0" y="46501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8833204" y="-472931"/>
            <a:ext cx="4738037" cy="6700818"/>
          </a:xfrm>
          <a:custGeom>
            <a:avLst/>
            <a:gdLst/>
            <a:ahLst/>
            <a:cxnLst/>
            <a:rect r="r" b="b" t="t" l="l"/>
            <a:pathLst>
              <a:path h="6700818" w="4738037">
                <a:moveTo>
                  <a:pt x="0" y="0"/>
                </a:moveTo>
                <a:lnTo>
                  <a:pt x="4738037" y="0"/>
                </a:lnTo>
                <a:lnTo>
                  <a:pt x="4738037" y="6700818"/>
                </a:lnTo>
                <a:lnTo>
                  <a:pt x="0" y="67008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09838">
            <a:off x="13246886" y="-2102314"/>
            <a:ext cx="5869308" cy="3369418"/>
          </a:xfrm>
          <a:custGeom>
            <a:avLst/>
            <a:gdLst/>
            <a:ahLst/>
            <a:cxnLst/>
            <a:rect r="r" b="b" t="t" l="l"/>
            <a:pathLst>
              <a:path h="3369418" w="5869308">
                <a:moveTo>
                  <a:pt x="0" y="0"/>
                </a:moveTo>
                <a:lnTo>
                  <a:pt x="5869308" y="0"/>
                </a:lnTo>
                <a:lnTo>
                  <a:pt x="5869308" y="3369418"/>
                </a:lnTo>
                <a:lnTo>
                  <a:pt x="0" y="33694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62223">
            <a:off x="15019032" y="344303"/>
            <a:ext cx="2051665" cy="2977351"/>
          </a:xfrm>
          <a:custGeom>
            <a:avLst/>
            <a:gdLst/>
            <a:ahLst/>
            <a:cxnLst/>
            <a:rect r="r" b="b" t="t" l="l"/>
            <a:pathLst>
              <a:path h="2977351" w="2051665">
                <a:moveTo>
                  <a:pt x="0" y="0"/>
                </a:moveTo>
                <a:lnTo>
                  <a:pt x="2051666" y="0"/>
                </a:lnTo>
                <a:lnTo>
                  <a:pt x="2051666" y="2977351"/>
                </a:lnTo>
                <a:lnTo>
                  <a:pt x="0" y="29773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8833204" y="4567573"/>
            <a:ext cx="4738037" cy="6700818"/>
          </a:xfrm>
          <a:custGeom>
            <a:avLst/>
            <a:gdLst/>
            <a:ahLst/>
            <a:cxnLst/>
            <a:rect r="r" b="b" t="t" l="l"/>
            <a:pathLst>
              <a:path h="6700818" w="4738037">
                <a:moveTo>
                  <a:pt x="0" y="0"/>
                </a:moveTo>
                <a:lnTo>
                  <a:pt x="4738037" y="0"/>
                </a:lnTo>
                <a:lnTo>
                  <a:pt x="4738037" y="6700818"/>
                </a:lnTo>
                <a:lnTo>
                  <a:pt x="0" y="67008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341194" y="4849077"/>
            <a:ext cx="3358430" cy="3358430"/>
          </a:xfrm>
          <a:custGeom>
            <a:avLst/>
            <a:gdLst/>
            <a:ahLst/>
            <a:cxnLst/>
            <a:rect r="r" b="b" t="t" l="l"/>
            <a:pathLst>
              <a:path h="3358430" w="3358430">
                <a:moveTo>
                  <a:pt x="0" y="0"/>
                </a:moveTo>
                <a:lnTo>
                  <a:pt x="3358429" y="0"/>
                </a:lnTo>
                <a:lnTo>
                  <a:pt x="3358429" y="3358430"/>
                </a:lnTo>
                <a:lnTo>
                  <a:pt x="0" y="335843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794930">
            <a:off x="910014" y="2335500"/>
            <a:ext cx="3478729" cy="3478729"/>
          </a:xfrm>
          <a:custGeom>
            <a:avLst/>
            <a:gdLst/>
            <a:ahLst/>
            <a:cxnLst/>
            <a:rect r="r" b="b" t="t" l="l"/>
            <a:pathLst>
              <a:path h="3478729" w="3478729">
                <a:moveTo>
                  <a:pt x="0" y="0"/>
                </a:moveTo>
                <a:lnTo>
                  <a:pt x="3478729" y="0"/>
                </a:lnTo>
                <a:lnTo>
                  <a:pt x="3478729" y="3478729"/>
                </a:lnTo>
                <a:lnTo>
                  <a:pt x="0" y="347872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0"/>
            <a:ext cx="2877478" cy="2877478"/>
          </a:xfrm>
          <a:custGeom>
            <a:avLst/>
            <a:gdLst/>
            <a:ahLst/>
            <a:cxnLst/>
            <a:rect r="r" b="b" t="t" l="l"/>
            <a:pathLst>
              <a:path h="2877478" w="2877478">
                <a:moveTo>
                  <a:pt x="0" y="0"/>
                </a:moveTo>
                <a:lnTo>
                  <a:pt x="2877478" y="0"/>
                </a:lnTo>
                <a:lnTo>
                  <a:pt x="2877478" y="2877478"/>
                </a:lnTo>
                <a:lnTo>
                  <a:pt x="0" y="287747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469607" y="943933"/>
            <a:ext cx="5465231" cy="63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47280A"/>
                </a:solidFill>
                <a:latin typeface="Nautilius Pompilius"/>
                <a:ea typeface="Nautilius Pompilius"/>
                <a:cs typeface="Nautilius Pompilius"/>
                <a:sym typeface="Nautilius Pompilius"/>
              </a:rPr>
              <a:t>Problem: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66061" y="1794879"/>
            <a:ext cx="5868776" cy="210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1-Fragmented Access to cultural artifacts and heritage data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2-Lack of tools for managing and sharing historical information.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3-Limited engagement between institutions and researchers.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66061" y="5782802"/>
            <a:ext cx="5465231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47280A"/>
                </a:solidFill>
                <a:latin typeface="Nautilius Pompilius"/>
                <a:ea typeface="Nautilius Pompilius"/>
                <a:cs typeface="Nautilius Pompilius"/>
                <a:sym typeface="Nautilius Pompilius"/>
              </a:rPr>
              <a:t>Solution: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066061" y="6977180"/>
            <a:ext cx="5868776" cy="245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A centralized platform that allows: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Organizations to manage and display artifacts and events.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Researchers to borrow, explore, and interact.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Admins to monitor and manage platform activities.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066061" y="6291953"/>
            <a:ext cx="5465231" cy="774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47280A"/>
                </a:solidFill>
                <a:latin typeface="Nautilius Pompilius"/>
                <a:ea typeface="Nautilius Pompilius"/>
                <a:cs typeface="Nautilius Pompilius"/>
                <a:sym typeface="Nautilius Pompilius"/>
              </a:rPr>
              <a:t>Preservia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7420910" y="3773776"/>
            <a:ext cx="2698066" cy="3815768"/>
          </a:xfrm>
          <a:custGeom>
            <a:avLst/>
            <a:gdLst/>
            <a:ahLst/>
            <a:cxnLst/>
            <a:rect r="r" b="b" t="t" l="l"/>
            <a:pathLst>
              <a:path h="3815768" w="2698066">
                <a:moveTo>
                  <a:pt x="0" y="0"/>
                </a:moveTo>
                <a:lnTo>
                  <a:pt x="2698066" y="0"/>
                </a:lnTo>
                <a:lnTo>
                  <a:pt x="2698066" y="3815768"/>
                </a:lnTo>
                <a:lnTo>
                  <a:pt x="0" y="38157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2019993" y="3773776"/>
            <a:ext cx="2698066" cy="3815768"/>
          </a:xfrm>
          <a:custGeom>
            <a:avLst/>
            <a:gdLst/>
            <a:ahLst/>
            <a:cxnLst/>
            <a:rect r="r" b="b" t="t" l="l"/>
            <a:pathLst>
              <a:path h="3815768" w="2698066">
                <a:moveTo>
                  <a:pt x="0" y="0"/>
                </a:moveTo>
                <a:lnTo>
                  <a:pt x="2698066" y="0"/>
                </a:lnTo>
                <a:lnTo>
                  <a:pt x="2698066" y="3815768"/>
                </a:lnTo>
                <a:lnTo>
                  <a:pt x="0" y="38157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2825213" y="3773776"/>
            <a:ext cx="2698066" cy="3815768"/>
          </a:xfrm>
          <a:custGeom>
            <a:avLst/>
            <a:gdLst/>
            <a:ahLst/>
            <a:cxnLst/>
            <a:rect r="r" b="b" t="t" l="l"/>
            <a:pathLst>
              <a:path h="3815768" w="2698066">
                <a:moveTo>
                  <a:pt x="0" y="0"/>
                </a:moveTo>
                <a:lnTo>
                  <a:pt x="2698066" y="0"/>
                </a:lnTo>
                <a:lnTo>
                  <a:pt x="2698066" y="3815768"/>
                </a:lnTo>
                <a:lnTo>
                  <a:pt x="0" y="38157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7965835">
            <a:off x="599325" y="-3503099"/>
            <a:ext cx="4357636" cy="4815067"/>
          </a:xfrm>
          <a:custGeom>
            <a:avLst/>
            <a:gdLst/>
            <a:ahLst/>
            <a:cxnLst/>
            <a:rect r="r" b="b" t="t" l="l"/>
            <a:pathLst>
              <a:path h="4815067" w="4357636">
                <a:moveTo>
                  <a:pt x="0" y="0"/>
                </a:moveTo>
                <a:lnTo>
                  <a:pt x="4357636" y="0"/>
                </a:lnTo>
                <a:lnTo>
                  <a:pt x="4357636" y="4815068"/>
                </a:lnTo>
                <a:lnTo>
                  <a:pt x="0" y="48150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399734">
            <a:off x="-1905954" y="-1864928"/>
            <a:ext cx="5869308" cy="3369418"/>
          </a:xfrm>
          <a:custGeom>
            <a:avLst/>
            <a:gdLst/>
            <a:ahLst/>
            <a:cxnLst/>
            <a:rect r="r" b="b" t="t" l="l"/>
            <a:pathLst>
              <a:path h="3369418" w="5869308">
                <a:moveTo>
                  <a:pt x="0" y="0"/>
                </a:moveTo>
                <a:lnTo>
                  <a:pt x="5869308" y="0"/>
                </a:lnTo>
                <a:lnTo>
                  <a:pt x="5869308" y="3369418"/>
                </a:lnTo>
                <a:lnTo>
                  <a:pt x="0" y="33694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542030" y="9504569"/>
            <a:ext cx="4357636" cy="4815067"/>
          </a:xfrm>
          <a:custGeom>
            <a:avLst/>
            <a:gdLst/>
            <a:ahLst/>
            <a:cxnLst/>
            <a:rect r="r" b="b" t="t" l="l"/>
            <a:pathLst>
              <a:path h="4815067" w="4357636">
                <a:moveTo>
                  <a:pt x="0" y="0"/>
                </a:moveTo>
                <a:lnTo>
                  <a:pt x="4357636" y="0"/>
                </a:lnTo>
                <a:lnTo>
                  <a:pt x="4357636" y="4815067"/>
                </a:lnTo>
                <a:lnTo>
                  <a:pt x="0" y="48150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399734">
            <a:off x="14058572" y="8965403"/>
            <a:ext cx="5869308" cy="3369418"/>
          </a:xfrm>
          <a:custGeom>
            <a:avLst/>
            <a:gdLst/>
            <a:ahLst/>
            <a:cxnLst/>
            <a:rect r="r" b="b" t="t" l="l"/>
            <a:pathLst>
              <a:path h="3369418" w="5869308">
                <a:moveTo>
                  <a:pt x="0" y="0"/>
                </a:moveTo>
                <a:lnTo>
                  <a:pt x="5869308" y="0"/>
                </a:lnTo>
                <a:lnTo>
                  <a:pt x="5869308" y="3369418"/>
                </a:lnTo>
                <a:lnTo>
                  <a:pt x="0" y="33694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376486" y="6739957"/>
            <a:ext cx="2281941" cy="3364792"/>
          </a:xfrm>
          <a:custGeom>
            <a:avLst/>
            <a:gdLst/>
            <a:ahLst/>
            <a:cxnLst/>
            <a:rect r="r" b="b" t="t" l="l"/>
            <a:pathLst>
              <a:path h="3364792" w="2281941">
                <a:moveTo>
                  <a:pt x="0" y="0"/>
                </a:moveTo>
                <a:lnTo>
                  <a:pt x="2281941" y="0"/>
                </a:lnTo>
                <a:lnTo>
                  <a:pt x="2281941" y="3364792"/>
                </a:lnTo>
                <a:lnTo>
                  <a:pt x="0" y="33647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664609"/>
            <a:ext cx="2623638" cy="3287018"/>
          </a:xfrm>
          <a:custGeom>
            <a:avLst/>
            <a:gdLst/>
            <a:ahLst/>
            <a:cxnLst/>
            <a:rect r="r" b="b" t="t" l="l"/>
            <a:pathLst>
              <a:path h="3287018" w="2623638">
                <a:moveTo>
                  <a:pt x="0" y="0"/>
                </a:moveTo>
                <a:lnTo>
                  <a:pt x="2623638" y="0"/>
                </a:lnTo>
                <a:lnTo>
                  <a:pt x="2623638" y="3287018"/>
                </a:lnTo>
                <a:lnTo>
                  <a:pt x="0" y="32870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938030" y="68257"/>
            <a:ext cx="3349970" cy="3349970"/>
          </a:xfrm>
          <a:custGeom>
            <a:avLst/>
            <a:gdLst/>
            <a:ahLst/>
            <a:cxnLst/>
            <a:rect r="r" b="b" t="t" l="l"/>
            <a:pathLst>
              <a:path h="3349970" w="3349970">
                <a:moveTo>
                  <a:pt x="0" y="0"/>
                </a:moveTo>
                <a:lnTo>
                  <a:pt x="3349970" y="0"/>
                </a:lnTo>
                <a:lnTo>
                  <a:pt x="3349970" y="3349970"/>
                </a:lnTo>
                <a:lnTo>
                  <a:pt x="0" y="334997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710437" y="2767346"/>
            <a:ext cx="10867125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47280A"/>
                </a:solidFill>
                <a:latin typeface="Nautilius Pompilius"/>
                <a:ea typeface="Nautilius Pompilius"/>
                <a:cs typeface="Nautilius Pompilius"/>
                <a:sym typeface="Nautilius Pompilius"/>
              </a:rPr>
              <a:t>Platform Workflow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4632" y="5260020"/>
            <a:ext cx="4888789" cy="748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47280A"/>
                </a:solidFill>
                <a:latin typeface="Nautilius Pompilius"/>
                <a:ea typeface="Nautilius Pompilius"/>
                <a:cs typeface="Nautilius Pompilius"/>
                <a:sym typeface="Nautilius Pompilius"/>
              </a:rPr>
              <a:t>Contributors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186949" y="5250495"/>
            <a:ext cx="4888789" cy="774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47280A"/>
                </a:solidFill>
                <a:latin typeface="Nautilius Pompilius"/>
                <a:ea typeface="Nautilius Pompilius"/>
                <a:cs typeface="Nautilius Pompilius"/>
                <a:sym typeface="Nautilius Pompilius"/>
              </a:rPr>
              <a:t>Researchers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729852" y="5260020"/>
            <a:ext cx="4888789" cy="748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47280A"/>
                </a:solidFill>
                <a:latin typeface="Nautilius Pompilius"/>
                <a:ea typeface="Nautilius Pompilius"/>
                <a:cs typeface="Nautilius Pompilius"/>
                <a:sym typeface="Nautilius Pompilius"/>
              </a:rPr>
              <a:t>Organizations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236823" y="6060164"/>
            <a:ext cx="4563882" cy="2568582"/>
            <a:chOff x="0" y="0"/>
            <a:chExt cx="707065" cy="397941"/>
          </a:xfrm>
        </p:grpSpPr>
        <p:sp>
          <p:nvSpPr>
            <p:cNvPr name="Freeform 4" id="4"/>
            <p:cNvSpPr/>
            <p:nvPr/>
          </p:nvSpPr>
          <p:spPr>
            <a:xfrm flipH="false" flipV="false" rot="-5400000">
              <a:off x="154562" y="-154562"/>
              <a:ext cx="397941" cy="707065"/>
            </a:xfrm>
            <a:custGeom>
              <a:avLst/>
              <a:gdLst/>
              <a:ahLst/>
              <a:cxnLst/>
              <a:rect r="r" b="b" t="t" l="l"/>
              <a:pathLst>
                <a:path h="707065" w="397941">
                  <a:moveTo>
                    <a:pt x="397941" y="0"/>
                  </a:moveTo>
                  <a:lnTo>
                    <a:pt x="397941" y="707065"/>
                  </a:lnTo>
                  <a:lnTo>
                    <a:pt x="0" y="7070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2817" t="0" r="-12817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238347" y="7341046"/>
            <a:ext cx="5614064" cy="3742709"/>
          </a:xfrm>
          <a:custGeom>
            <a:avLst/>
            <a:gdLst/>
            <a:ahLst/>
            <a:cxnLst/>
            <a:rect r="r" b="b" t="t" l="l"/>
            <a:pathLst>
              <a:path h="3742709" w="5614064">
                <a:moveTo>
                  <a:pt x="0" y="0"/>
                </a:moveTo>
                <a:lnTo>
                  <a:pt x="5614064" y="0"/>
                </a:lnTo>
                <a:lnTo>
                  <a:pt x="5614064" y="3742709"/>
                </a:lnTo>
                <a:lnTo>
                  <a:pt x="0" y="37427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507578" y="6059303"/>
            <a:ext cx="519743" cy="51974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280A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507578" y="3243281"/>
            <a:ext cx="519743" cy="51974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280A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 flipH="true" flipV="true">
            <a:off x="2757924" y="3756586"/>
            <a:ext cx="0" cy="2303578"/>
          </a:xfrm>
          <a:prstGeom prst="line">
            <a:avLst/>
          </a:prstGeom>
          <a:ln cap="flat" w="19050">
            <a:solidFill>
              <a:srgbClr val="47280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8381730" y="6059303"/>
            <a:ext cx="519743" cy="519743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280A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381730" y="3243281"/>
            <a:ext cx="519743" cy="51974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280A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9" id="19"/>
          <p:cNvSpPr/>
          <p:nvPr/>
        </p:nvSpPr>
        <p:spPr>
          <a:xfrm flipV="true">
            <a:off x="8632076" y="3756586"/>
            <a:ext cx="0" cy="2303578"/>
          </a:xfrm>
          <a:prstGeom prst="line">
            <a:avLst/>
          </a:prstGeom>
          <a:ln cap="flat" w="19050">
            <a:solidFill>
              <a:srgbClr val="4728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12833176" y="9566017"/>
            <a:ext cx="7447788" cy="8229600"/>
          </a:xfrm>
          <a:custGeom>
            <a:avLst/>
            <a:gdLst/>
            <a:ahLst/>
            <a:cxnLst/>
            <a:rect r="r" b="b" t="t" l="l"/>
            <a:pathLst>
              <a:path h="8229600" w="7447788">
                <a:moveTo>
                  <a:pt x="0" y="0"/>
                </a:moveTo>
                <a:lnTo>
                  <a:pt x="7447788" y="0"/>
                </a:lnTo>
                <a:lnTo>
                  <a:pt x="74477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376027">
            <a:off x="16538393" y="8961665"/>
            <a:ext cx="3499214" cy="4650118"/>
          </a:xfrm>
          <a:custGeom>
            <a:avLst/>
            <a:gdLst/>
            <a:ahLst/>
            <a:cxnLst/>
            <a:rect r="r" b="b" t="t" l="l"/>
            <a:pathLst>
              <a:path h="4650118" w="3499214">
                <a:moveTo>
                  <a:pt x="0" y="0"/>
                </a:moveTo>
                <a:lnTo>
                  <a:pt x="3499214" y="0"/>
                </a:lnTo>
                <a:lnTo>
                  <a:pt x="3499214" y="4650118"/>
                </a:lnTo>
                <a:lnTo>
                  <a:pt x="0" y="46501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9399734">
            <a:off x="-1905954" y="-1864928"/>
            <a:ext cx="5869308" cy="3369418"/>
          </a:xfrm>
          <a:custGeom>
            <a:avLst/>
            <a:gdLst/>
            <a:ahLst/>
            <a:cxnLst/>
            <a:rect r="r" b="b" t="t" l="l"/>
            <a:pathLst>
              <a:path h="3369418" w="5869308">
                <a:moveTo>
                  <a:pt x="0" y="0"/>
                </a:moveTo>
                <a:lnTo>
                  <a:pt x="5869308" y="0"/>
                </a:lnTo>
                <a:lnTo>
                  <a:pt x="5869308" y="3369418"/>
                </a:lnTo>
                <a:lnTo>
                  <a:pt x="0" y="33694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3236823" y="3243176"/>
            <a:ext cx="4563882" cy="2568582"/>
            <a:chOff x="0" y="0"/>
            <a:chExt cx="707065" cy="397941"/>
          </a:xfrm>
        </p:grpSpPr>
        <p:sp>
          <p:nvSpPr>
            <p:cNvPr name="Freeform 24" id="24"/>
            <p:cNvSpPr/>
            <p:nvPr/>
          </p:nvSpPr>
          <p:spPr>
            <a:xfrm flipH="false" flipV="false" rot="-5400000">
              <a:off x="154562" y="-154562"/>
              <a:ext cx="397941" cy="707065"/>
            </a:xfrm>
            <a:custGeom>
              <a:avLst/>
              <a:gdLst/>
              <a:ahLst/>
              <a:cxnLst/>
              <a:rect r="r" b="b" t="t" l="l"/>
              <a:pathLst>
                <a:path h="707065" w="397941">
                  <a:moveTo>
                    <a:pt x="397941" y="0"/>
                  </a:moveTo>
                  <a:lnTo>
                    <a:pt x="397941" y="707065"/>
                  </a:lnTo>
                  <a:lnTo>
                    <a:pt x="0" y="7070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2817" t="0" r="-12817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9110975" y="3243176"/>
            <a:ext cx="4563882" cy="2568582"/>
            <a:chOff x="0" y="0"/>
            <a:chExt cx="707065" cy="397941"/>
          </a:xfrm>
        </p:grpSpPr>
        <p:sp>
          <p:nvSpPr>
            <p:cNvPr name="Freeform 26" id="26"/>
            <p:cNvSpPr/>
            <p:nvPr/>
          </p:nvSpPr>
          <p:spPr>
            <a:xfrm flipH="false" flipV="false" rot="-5400000">
              <a:off x="154562" y="-154562"/>
              <a:ext cx="397941" cy="707065"/>
            </a:xfrm>
            <a:custGeom>
              <a:avLst/>
              <a:gdLst/>
              <a:ahLst/>
              <a:cxnLst/>
              <a:rect r="r" b="b" t="t" l="l"/>
              <a:pathLst>
                <a:path h="707065" w="397941">
                  <a:moveTo>
                    <a:pt x="397941" y="0"/>
                  </a:moveTo>
                  <a:lnTo>
                    <a:pt x="397941" y="707065"/>
                  </a:lnTo>
                  <a:lnTo>
                    <a:pt x="0" y="7070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2817" t="0" r="-12817" b="0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9110975" y="6056755"/>
            <a:ext cx="4563882" cy="2568582"/>
            <a:chOff x="0" y="0"/>
            <a:chExt cx="707065" cy="397941"/>
          </a:xfrm>
        </p:grpSpPr>
        <p:sp>
          <p:nvSpPr>
            <p:cNvPr name="Freeform 28" id="28"/>
            <p:cNvSpPr/>
            <p:nvPr/>
          </p:nvSpPr>
          <p:spPr>
            <a:xfrm flipH="false" flipV="false" rot="-5400000">
              <a:off x="154562" y="-154562"/>
              <a:ext cx="397941" cy="707065"/>
            </a:xfrm>
            <a:custGeom>
              <a:avLst/>
              <a:gdLst/>
              <a:ahLst/>
              <a:cxnLst/>
              <a:rect r="r" b="b" t="t" l="l"/>
              <a:pathLst>
                <a:path h="707065" w="397941">
                  <a:moveTo>
                    <a:pt x="397941" y="0"/>
                  </a:moveTo>
                  <a:lnTo>
                    <a:pt x="397941" y="707065"/>
                  </a:lnTo>
                  <a:lnTo>
                    <a:pt x="0" y="7070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2817" t="0" r="-12817" b="0"/>
              </a:stretch>
            </a:blipFill>
          </p:spPr>
        </p:sp>
      </p:grpSp>
      <p:sp>
        <p:nvSpPr>
          <p:cNvPr name="Freeform 29" id="29"/>
          <p:cNvSpPr/>
          <p:nvPr/>
        </p:nvSpPr>
        <p:spPr>
          <a:xfrm flipH="false" flipV="false" rot="-1037847">
            <a:off x="14247310" y="4690477"/>
            <a:ext cx="3383878" cy="2955770"/>
          </a:xfrm>
          <a:custGeom>
            <a:avLst/>
            <a:gdLst/>
            <a:ahLst/>
            <a:cxnLst/>
            <a:rect r="r" b="b" t="t" l="l"/>
            <a:pathLst>
              <a:path h="2955770" w="3383878">
                <a:moveTo>
                  <a:pt x="0" y="0"/>
                </a:moveTo>
                <a:lnTo>
                  <a:pt x="3383879" y="0"/>
                </a:lnTo>
                <a:lnTo>
                  <a:pt x="3383879" y="2955770"/>
                </a:lnTo>
                <a:lnTo>
                  <a:pt x="0" y="29557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14483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2507578" y="1945388"/>
            <a:ext cx="7327425" cy="1050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47280A"/>
                </a:solidFill>
                <a:latin typeface="Nautilius Pompilius"/>
                <a:ea typeface="Nautilius Pompilius"/>
                <a:cs typeface="Nautilius Pompilius"/>
                <a:sym typeface="Nautilius Pompilius"/>
              </a:rPr>
              <a:t>Contributors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549611" y="3457492"/>
            <a:ext cx="3938306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spc="-236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Registration:</a:t>
            </a:r>
          </a:p>
          <a:p>
            <a:pPr algn="just">
              <a:lnSpc>
                <a:spcPts val="2800"/>
              </a:lnSpc>
            </a:pPr>
            <a:r>
              <a:rPr lang="en-US" sz="2000" spc="-236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The contributor registers and provides their details.</a:t>
            </a:r>
          </a:p>
          <a:p>
            <a:pPr algn="just">
              <a:lnSpc>
                <a:spcPts val="2800"/>
              </a:lnSpc>
            </a:pPr>
            <a:r>
              <a:rPr lang="en-US" sz="2000" spc="-236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The platform verifies the contributor’s identity and approves their account.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549611" y="6130262"/>
            <a:ext cx="3938306" cy="245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spc="-250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Add Artifacts:</a:t>
            </a:r>
          </a:p>
          <a:p>
            <a:pPr algn="just">
              <a:lnSpc>
                <a:spcPts val="2800"/>
              </a:lnSpc>
            </a:pPr>
            <a:r>
              <a:rPr lang="en-US" sz="2000" spc="-250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The contributor uploads details of the artifact.</a:t>
            </a:r>
          </a:p>
          <a:p>
            <a:pPr algn="just">
              <a:lnSpc>
                <a:spcPts val="2800"/>
              </a:lnSpc>
            </a:pPr>
            <a:r>
              <a:rPr lang="en-US" sz="2000" spc="-250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including </a:t>
            </a:r>
            <a:r>
              <a:rPr lang="en-US" sz="2000" spc="-250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Certificates the authenticity of the artifact.</a:t>
            </a:r>
          </a:p>
          <a:p>
            <a:pPr algn="just">
              <a:lnSpc>
                <a:spcPts val="2800"/>
              </a:lnSpc>
            </a:pPr>
            <a:r>
              <a:rPr lang="en-US" sz="2000" spc="-250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The platform validates the certificates.</a:t>
            </a:r>
          </a:p>
          <a:p>
            <a:pPr algn="just">
              <a:lnSpc>
                <a:spcPts val="2800"/>
              </a:lnSpc>
            </a:pPr>
            <a:r>
              <a:rPr lang="en-US" sz="2000" spc="-250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Add Artifact History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568685" y="3303716"/>
            <a:ext cx="397528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Nautilius Pompilius"/>
                <a:ea typeface="Nautilius Pompilius"/>
                <a:cs typeface="Nautilius Pompilius"/>
                <a:sym typeface="Nautilius Pompilius"/>
              </a:rPr>
              <a:t>1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568685" y="6101687"/>
            <a:ext cx="397528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Nautilius Pompilius"/>
                <a:ea typeface="Nautilius Pompilius"/>
                <a:cs typeface="Nautilius Pompilius"/>
                <a:sym typeface="Nautilius Pompilius"/>
              </a:rPr>
              <a:t>2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423763" y="6252499"/>
            <a:ext cx="3938306" cy="245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spc="-252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Contributors can:</a:t>
            </a:r>
          </a:p>
          <a:p>
            <a:pPr algn="just">
              <a:lnSpc>
                <a:spcPts val="2800"/>
              </a:lnSpc>
            </a:pPr>
          </a:p>
          <a:p>
            <a:pPr algn="just">
              <a:lnSpc>
                <a:spcPts val="2800"/>
              </a:lnSpc>
            </a:pPr>
            <a:r>
              <a:rPr lang="en-US" sz="2000" spc="-252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Approve the request, updating the artifact status to "borrowed."</a:t>
            </a:r>
          </a:p>
          <a:p>
            <a:pPr algn="just">
              <a:lnSpc>
                <a:spcPts val="2800"/>
              </a:lnSpc>
            </a:pPr>
          </a:p>
          <a:p>
            <a:pPr algn="just">
              <a:lnSpc>
                <a:spcPts val="2800"/>
              </a:lnSpc>
            </a:pPr>
            <a:r>
              <a:rPr lang="en-US" sz="2000" spc="-252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Reject the request.</a:t>
            </a:r>
          </a:p>
          <a:p>
            <a:pPr algn="just">
              <a:lnSpc>
                <a:spcPts val="2800"/>
              </a:lnSpc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8442837" y="3303716"/>
            <a:ext cx="397528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Nautilius Pompilius"/>
                <a:ea typeface="Nautilius Pompilius"/>
                <a:cs typeface="Nautilius Pompilius"/>
                <a:sym typeface="Nautilius Pompilius"/>
              </a:rPr>
              <a:t>3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442837" y="6101687"/>
            <a:ext cx="397528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Nautilius Pompilius"/>
                <a:ea typeface="Nautilius Pompilius"/>
                <a:cs typeface="Nautilius Pompilius"/>
                <a:sym typeface="Nautilius Pompilius"/>
              </a:rPr>
              <a:t>4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423763" y="3632431"/>
            <a:ext cx="3938306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Receive Borrow Requests: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Contributors receive borrow requests from researchers or organizations.</a:t>
            </a:r>
          </a:p>
          <a:p>
            <a:pPr algn="just">
              <a:lnSpc>
                <a:spcPts val="2800"/>
              </a:lnSpc>
            </a:pPr>
          </a:p>
        </p:txBody>
      </p:sp>
      <p:sp>
        <p:nvSpPr>
          <p:cNvPr name="Freeform 39" id="39"/>
          <p:cNvSpPr/>
          <p:nvPr/>
        </p:nvSpPr>
        <p:spPr>
          <a:xfrm flipH="false" flipV="false" rot="0">
            <a:off x="14989307" y="20421"/>
            <a:ext cx="3349970" cy="3349970"/>
          </a:xfrm>
          <a:custGeom>
            <a:avLst/>
            <a:gdLst/>
            <a:ahLst/>
            <a:cxnLst/>
            <a:rect r="r" b="b" t="t" l="l"/>
            <a:pathLst>
              <a:path h="3349970" w="3349970">
                <a:moveTo>
                  <a:pt x="0" y="0"/>
                </a:moveTo>
                <a:lnTo>
                  <a:pt x="3349970" y="0"/>
                </a:lnTo>
                <a:lnTo>
                  <a:pt x="3349970" y="3349970"/>
                </a:lnTo>
                <a:lnTo>
                  <a:pt x="0" y="33499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236823" y="6060164"/>
            <a:ext cx="4563882" cy="2568582"/>
            <a:chOff x="0" y="0"/>
            <a:chExt cx="707065" cy="397941"/>
          </a:xfrm>
        </p:grpSpPr>
        <p:sp>
          <p:nvSpPr>
            <p:cNvPr name="Freeform 4" id="4"/>
            <p:cNvSpPr/>
            <p:nvPr/>
          </p:nvSpPr>
          <p:spPr>
            <a:xfrm flipH="false" flipV="false" rot="-5400000">
              <a:off x="154562" y="-154562"/>
              <a:ext cx="397941" cy="707065"/>
            </a:xfrm>
            <a:custGeom>
              <a:avLst/>
              <a:gdLst/>
              <a:ahLst/>
              <a:cxnLst/>
              <a:rect r="r" b="b" t="t" l="l"/>
              <a:pathLst>
                <a:path h="707065" w="397941">
                  <a:moveTo>
                    <a:pt x="397941" y="0"/>
                  </a:moveTo>
                  <a:lnTo>
                    <a:pt x="397941" y="707065"/>
                  </a:lnTo>
                  <a:lnTo>
                    <a:pt x="0" y="7070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2817" t="0" r="-12817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238347" y="7341046"/>
            <a:ext cx="5614064" cy="3742709"/>
          </a:xfrm>
          <a:custGeom>
            <a:avLst/>
            <a:gdLst/>
            <a:ahLst/>
            <a:cxnLst/>
            <a:rect r="r" b="b" t="t" l="l"/>
            <a:pathLst>
              <a:path h="3742709" w="5614064">
                <a:moveTo>
                  <a:pt x="0" y="0"/>
                </a:moveTo>
                <a:lnTo>
                  <a:pt x="5614064" y="0"/>
                </a:lnTo>
                <a:lnTo>
                  <a:pt x="5614064" y="3742709"/>
                </a:lnTo>
                <a:lnTo>
                  <a:pt x="0" y="37427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507578" y="6059303"/>
            <a:ext cx="519743" cy="51974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280A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507578" y="3243281"/>
            <a:ext cx="519743" cy="51974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280A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 flipH="true" flipV="true">
            <a:off x="2757924" y="3756586"/>
            <a:ext cx="0" cy="2303578"/>
          </a:xfrm>
          <a:prstGeom prst="line">
            <a:avLst/>
          </a:prstGeom>
          <a:ln cap="flat" w="19050">
            <a:solidFill>
              <a:srgbClr val="47280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8381730" y="6059303"/>
            <a:ext cx="519743" cy="519743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280A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381730" y="3243281"/>
            <a:ext cx="519743" cy="51974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280A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9" id="19"/>
          <p:cNvSpPr/>
          <p:nvPr/>
        </p:nvSpPr>
        <p:spPr>
          <a:xfrm flipV="true">
            <a:off x="8632076" y="3756586"/>
            <a:ext cx="0" cy="2303578"/>
          </a:xfrm>
          <a:prstGeom prst="line">
            <a:avLst/>
          </a:prstGeom>
          <a:ln cap="flat" w="19050">
            <a:solidFill>
              <a:srgbClr val="4728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12833176" y="9566017"/>
            <a:ext cx="7447788" cy="8229600"/>
          </a:xfrm>
          <a:custGeom>
            <a:avLst/>
            <a:gdLst/>
            <a:ahLst/>
            <a:cxnLst/>
            <a:rect r="r" b="b" t="t" l="l"/>
            <a:pathLst>
              <a:path h="8229600" w="7447788">
                <a:moveTo>
                  <a:pt x="0" y="0"/>
                </a:moveTo>
                <a:lnTo>
                  <a:pt x="7447788" y="0"/>
                </a:lnTo>
                <a:lnTo>
                  <a:pt x="74477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376027">
            <a:off x="16538393" y="8961665"/>
            <a:ext cx="3499214" cy="4650118"/>
          </a:xfrm>
          <a:custGeom>
            <a:avLst/>
            <a:gdLst/>
            <a:ahLst/>
            <a:cxnLst/>
            <a:rect r="r" b="b" t="t" l="l"/>
            <a:pathLst>
              <a:path h="4650118" w="3499214">
                <a:moveTo>
                  <a:pt x="0" y="0"/>
                </a:moveTo>
                <a:lnTo>
                  <a:pt x="3499214" y="0"/>
                </a:lnTo>
                <a:lnTo>
                  <a:pt x="3499214" y="4650118"/>
                </a:lnTo>
                <a:lnTo>
                  <a:pt x="0" y="46501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9399734">
            <a:off x="-1905954" y="-1864928"/>
            <a:ext cx="5869308" cy="3369418"/>
          </a:xfrm>
          <a:custGeom>
            <a:avLst/>
            <a:gdLst/>
            <a:ahLst/>
            <a:cxnLst/>
            <a:rect r="r" b="b" t="t" l="l"/>
            <a:pathLst>
              <a:path h="3369418" w="5869308">
                <a:moveTo>
                  <a:pt x="0" y="0"/>
                </a:moveTo>
                <a:lnTo>
                  <a:pt x="5869308" y="0"/>
                </a:lnTo>
                <a:lnTo>
                  <a:pt x="5869308" y="3369418"/>
                </a:lnTo>
                <a:lnTo>
                  <a:pt x="0" y="33694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3236823" y="3243176"/>
            <a:ext cx="4563882" cy="2568582"/>
            <a:chOff x="0" y="0"/>
            <a:chExt cx="707065" cy="397941"/>
          </a:xfrm>
        </p:grpSpPr>
        <p:sp>
          <p:nvSpPr>
            <p:cNvPr name="Freeform 24" id="24"/>
            <p:cNvSpPr/>
            <p:nvPr/>
          </p:nvSpPr>
          <p:spPr>
            <a:xfrm flipH="false" flipV="false" rot="-5400000">
              <a:off x="154562" y="-154562"/>
              <a:ext cx="397941" cy="707065"/>
            </a:xfrm>
            <a:custGeom>
              <a:avLst/>
              <a:gdLst/>
              <a:ahLst/>
              <a:cxnLst/>
              <a:rect r="r" b="b" t="t" l="l"/>
              <a:pathLst>
                <a:path h="707065" w="397941">
                  <a:moveTo>
                    <a:pt x="397941" y="0"/>
                  </a:moveTo>
                  <a:lnTo>
                    <a:pt x="397941" y="707065"/>
                  </a:lnTo>
                  <a:lnTo>
                    <a:pt x="0" y="7070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2817" t="0" r="-12817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9110975" y="3243176"/>
            <a:ext cx="4563882" cy="2568582"/>
            <a:chOff x="0" y="0"/>
            <a:chExt cx="707065" cy="397941"/>
          </a:xfrm>
        </p:grpSpPr>
        <p:sp>
          <p:nvSpPr>
            <p:cNvPr name="Freeform 26" id="26"/>
            <p:cNvSpPr/>
            <p:nvPr/>
          </p:nvSpPr>
          <p:spPr>
            <a:xfrm flipH="false" flipV="false" rot="-5400000">
              <a:off x="154562" y="-154562"/>
              <a:ext cx="397941" cy="707065"/>
            </a:xfrm>
            <a:custGeom>
              <a:avLst/>
              <a:gdLst/>
              <a:ahLst/>
              <a:cxnLst/>
              <a:rect r="r" b="b" t="t" l="l"/>
              <a:pathLst>
                <a:path h="707065" w="397941">
                  <a:moveTo>
                    <a:pt x="397941" y="0"/>
                  </a:moveTo>
                  <a:lnTo>
                    <a:pt x="397941" y="707065"/>
                  </a:lnTo>
                  <a:lnTo>
                    <a:pt x="0" y="7070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2817" t="0" r="-12817" b="0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9110975" y="6056755"/>
            <a:ext cx="4563882" cy="2568582"/>
            <a:chOff x="0" y="0"/>
            <a:chExt cx="707065" cy="397941"/>
          </a:xfrm>
        </p:grpSpPr>
        <p:sp>
          <p:nvSpPr>
            <p:cNvPr name="Freeform 28" id="28"/>
            <p:cNvSpPr/>
            <p:nvPr/>
          </p:nvSpPr>
          <p:spPr>
            <a:xfrm flipH="false" flipV="false" rot="-5400000">
              <a:off x="154562" y="-154562"/>
              <a:ext cx="397941" cy="707065"/>
            </a:xfrm>
            <a:custGeom>
              <a:avLst/>
              <a:gdLst/>
              <a:ahLst/>
              <a:cxnLst/>
              <a:rect r="r" b="b" t="t" l="l"/>
              <a:pathLst>
                <a:path h="707065" w="397941">
                  <a:moveTo>
                    <a:pt x="397941" y="0"/>
                  </a:moveTo>
                  <a:lnTo>
                    <a:pt x="397941" y="707065"/>
                  </a:lnTo>
                  <a:lnTo>
                    <a:pt x="0" y="7070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2817" t="0" r="-12817" b="0"/>
              </a:stretch>
            </a:blipFill>
          </p:spPr>
        </p:sp>
      </p:grpSp>
      <p:sp>
        <p:nvSpPr>
          <p:cNvPr name="Freeform 29" id="29"/>
          <p:cNvSpPr/>
          <p:nvPr/>
        </p:nvSpPr>
        <p:spPr>
          <a:xfrm flipH="false" flipV="false" rot="-578121">
            <a:off x="14430875" y="3810496"/>
            <a:ext cx="3774943" cy="3774943"/>
          </a:xfrm>
          <a:custGeom>
            <a:avLst/>
            <a:gdLst/>
            <a:ahLst/>
            <a:cxnLst/>
            <a:rect r="r" b="b" t="t" l="l"/>
            <a:pathLst>
              <a:path h="3774943" w="3774943">
                <a:moveTo>
                  <a:pt x="0" y="0"/>
                </a:moveTo>
                <a:lnTo>
                  <a:pt x="3774943" y="0"/>
                </a:lnTo>
                <a:lnTo>
                  <a:pt x="3774943" y="3774943"/>
                </a:lnTo>
                <a:lnTo>
                  <a:pt x="0" y="377494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2507578" y="1945388"/>
            <a:ext cx="7327425" cy="1050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47280A"/>
                </a:solidFill>
                <a:latin typeface="Nautilius Pompilius"/>
                <a:ea typeface="Nautilius Pompilius"/>
                <a:cs typeface="Nautilius Pompilius"/>
                <a:sym typeface="Nautilius Pompilius"/>
              </a:rPr>
              <a:t>Researcher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350182" y="3427643"/>
            <a:ext cx="4250497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spc="-184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Registration:</a:t>
            </a:r>
          </a:p>
          <a:p>
            <a:pPr algn="just">
              <a:lnSpc>
                <a:spcPts val="2800"/>
              </a:lnSpc>
            </a:pPr>
            <a:r>
              <a:rPr lang="en-US" sz="2000" spc="-184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The researcher registers and provides their details, including their license.</a:t>
            </a:r>
          </a:p>
          <a:p>
            <a:pPr algn="just">
              <a:lnSpc>
                <a:spcPts val="2800"/>
              </a:lnSpc>
            </a:pPr>
            <a:r>
              <a:rPr lang="en-US" sz="2000" spc="-184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The platform verifies the license before approving the account.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358939" y="6130262"/>
            <a:ext cx="4441766" cy="210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spc="-174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Browse Artifacts:</a:t>
            </a:r>
          </a:p>
          <a:p>
            <a:pPr algn="just">
              <a:lnSpc>
                <a:spcPts val="2800"/>
              </a:lnSpc>
            </a:pPr>
            <a:r>
              <a:rPr lang="en-US" sz="2000" spc="-174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Researchers can view all artifacts on the platform.</a:t>
            </a:r>
          </a:p>
          <a:p>
            <a:pPr algn="just">
              <a:lnSpc>
                <a:spcPts val="2800"/>
              </a:lnSpc>
            </a:pPr>
            <a:r>
              <a:rPr lang="en-US" sz="2000" spc="-174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They can search based on:</a:t>
            </a:r>
          </a:p>
          <a:p>
            <a:pPr algn="just">
              <a:lnSpc>
                <a:spcPts val="2800"/>
              </a:lnSpc>
            </a:pPr>
            <a:r>
              <a:rPr lang="en-US" sz="2000" spc="-174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Personal interests (based on previous activities).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568685" y="3303716"/>
            <a:ext cx="397528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Nautilius Pompilius"/>
                <a:ea typeface="Nautilius Pompilius"/>
                <a:cs typeface="Nautilius Pompilius"/>
                <a:sym typeface="Nautilius Pompilius"/>
              </a:rPr>
              <a:t>1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568685" y="6101687"/>
            <a:ext cx="397528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Nautilius Pompilius"/>
                <a:ea typeface="Nautilius Pompilius"/>
                <a:cs typeface="Nautilius Pompilius"/>
                <a:sym typeface="Nautilius Pompilius"/>
              </a:rPr>
              <a:t>2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234848" y="6271549"/>
            <a:ext cx="4283615" cy="1772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21"/>
              </a:lnSpc>
            </a:pPr>
            <a:r>
              <a:rPr lang="en-US" sz="2015" spc="-221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Researchers can reports regarding artifacts, contributors, or organizations.</a:t>
            </a:r>
          </a:p>
          <a:p>
            <a:pPr algn="just">
              <a:lnSpc>
                <a:spcPts val="2821"/>
              </a:lnSpc>
            </a:pPr>
          </a:p>
          <a:p>
            <a:pPr algn="just">
              <a:lnSpc>
                <a:spcPts val="2821"/>
              </a:lnSpc>
            </a:pPr>
            <a:r>
              <a:rPr lang="en-US" sz="2015" spc="-221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Researchers can leave feedback (rating and comments)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442837" y="3303716"/>
            <a:ext cx="397528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Nautilius Pompilius"/>
                <a:ea typeface="Nautilius Pompilius"/>
                <a:cs typeface="Nautilius Pompilius"/>
                <a:sym typeface="Nautilius Pompilius"/>
              </a:rPr>
              <a:t>3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442837" y="6101687"/>
            <a:ext cx="397528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Nautilius Pompilius"/>
                <a:ea typeface="Nautilius Pompilius"/>
                <a:cs typeface="Nautilius Pompilius"/>
                <a:sym typeface="Nautilius Pompilius"/>
              </a:rPr>
              <a:t>4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423763" y="3956281"/>
            <a:ext cx="3938306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Researchers can request to borrow artifacts for study </a:t>
            </a:r>
          </a:p>
        </p:txBody>
      </p:sp>
      <p:sp>
        <p:nvSpPr>
          <p:cNvPr name="Freeform 39" id="39"/>
          <p:cNvSpPr/>
          <p:nvPr/>
        </p:nvSpPr>
        <p:spPr>
          <a:xfrm flipH="false" flipV="false" rot="0">
            <a:off x="14938030" y="68257"/>
            <a:ext cx="3349970" cy="3349970"/>
          </a:xfrm>
          <a:custGeom>
            <a:avLst/>
            <a:gdLst/>
            <a:ahLst/>
            <a:cxnLst/>
            <a:rect r="r" b="b" t="t" l="l"/>
            <a:pathLst>
              <a:path h="3349970" w="3349970">
                <a:moveTo>
                  <a:pt x="0" y="0"/>
                </a:moveTo>
                <a:lnTo>
                  <a:pt x="3349970" y="0"/>
                </a:lnTo>
                <a:lnTo>
                  <a:pt x="3349970" y="3349970"/>
                </a:lnTo>
                <a:lnTo>
                  <a:pt x="0" y="33499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236823" y="6060164"/>
            <a:ext cx="4563882" cy="2568582"/>
            <a:chOff x="0" y="0"/>
            <a:chExt cx="707065" cy="397941"/>
          </a:xfrm>
        </p:grpSpPr>
        <p:sp>
          <p:nvSpPr>
            <p:cNvPr name="Freeform 4" id="4"/>
            <p:cNvSpPr/>
            <p:nvPr/>
          </p:nvSpPr>
          <p:spPr>
            <a:xfrm flipH="false" flipV="false" rot="-5400000">
              <a:off x="154562" y="-154562"/>
              <a:ext cx="397941" cy="707065"/>
            </a:xfrm>
            <a:custGeom>
              <a:avLst/>
              <a:gdLst/>
              <a:ahLst/>
              <a:cxnLst/>
              <a:rect r="r" b="b" t="t" l="l"/>
              <a:pathLst>
                <a:path h="707065" w="397941">
                  <a:moveTo>
                    <a:pt x="397941" y="0"/>
                  </a:moveTo>
                  <a:lnTo>
                    <a:pt x="397941" y="707065"/>
                  </a:lnTo>
                  <a:lnTo>
                    <a:pt x="0" y="7070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2817" t="0" r="-12817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238347" y="7341046"/>
            <a:ext cx="5614064" cy="3742709"/>
          </a:xfrm>
          <a:custGeom>
            <a:avLst/>
            <a:gdLst/>
            <a:ahLst/>
            <a:cxnLst/>
            <a:rect r="r" b="b" t="t" l="l"/>
            <a:pathLst>
              <a:path h="3742709" w="5614064">
                <a:moveTo>
                  <a:pt x="0" y="0"/>
                </a:moveTo>
                <a:lnTo>
                  <a:pt x="5614064" y="0"/>
                </a:lnTo>
                <a:lnTo>
                  <a:pt x="5614064" y="3742709"/>
                </a:lnTo>
                <a:lnTo>
                  <a:pt x="0" y="37427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507578" y="6059303"/>
            <a:ext cx="519743" cy="51974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280A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507578" y="3243281"/>
            <a:ext cx="519743" cy="51974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280A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 flipH="true" flipV="true">
            <a:off x="2757924" y="3756586"/>
            <a:ext cx="0" cy="2303578"/>
          </a:xfrm>
          <a:prstGeom prst="line">
            <a:avLst/>
          </a:prstGeom>
          <a:ln cap="flat" w="19050">
            <a:solidFill>
              <a:srgbClr val="47280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8381730" y="6059303"/>
            <a:ext cx="519743" cy="519743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280A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381730" y="3243281"/>
            <a:ext cx="519743" cy="51974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280A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9" id="19"/>
          <p:cNvSpPr/>
          <p:nvPr/>
        </p:nvSpPr>
        <p:spPr>
          <a:xfrm flipV="true">
            <a:off x="8632076" y="3756586"/>
            <a:ext cx="0" cy="2303578"/>
          </a:xfrm>
          <a:prstGeom prst="line">
            <a:avLst/>
          </a:prstGeom>
          <a:ln cap="flat" w="19050">
            <a:solidFill>
              <a:srgbClr val="4728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12833176" y="9566017"/>
            <a:ext cx="7447788" cy="8229600"/>
          </a:xfrm>
          <a:custGeom>
            <a:avLst/>
            <a:gdLst/>
            <a:ahLst/>
            <a:cxnLst/>
            <a:rect r="r" b="b" t="t" l="l"/>
            <a:pathLst>
              <a:path h="8229600" w="7447788">
                <a:moveTo>
                  <a:pt x="0" y="0"/>
                </a:moveTo>
                <a:lnTo>
                  <a:pt x="7447788" y="0"/>
                </a:lnTo>
                <a:lnTo>
                  <a:pt x="74477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376027">
            <a:off x="16538393" y="8961665"/>
            <a:ext cx="3499214" cy="4650118"/>
          </a:xfrm>
          <a:custGeom>
            <a:avLst/>
            <a:gdLst/>
            <a:ahLst/>
            <a:cxnLst/>
            <a:rect r="r" b="b" t="t" l="l"/>
            <a:pathLst>
              <a:path h="4650118" w="3499214">
                <a:moveTo>
                  <a:pt x="0" y="0"/>
                </a:moveTo>
                <a:lnTo>
                  <a:pt x="3499214" y="0"/>
                </a:lnTo>
                <a:lnTo>
                  <a:pt x="3499214" y="4650118"/>
                </a:lnTo>
                <a:lnTo>
                  <a:pt x="0" y="46501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9399734">
            <a:off x="-1905954" y="-1864928"/>
            <a:ext cx="5869308" cy="3369418"/>
          </a:xfrm>
          <a:custGeom>
            <a:avLst/>
            <a:gdLst/>
            <a:ahLst/>
            <a:cxnLst/>
            <a:rect r="r" b="b" t="t" l="l"/>
            <a:pathLst>
              <a:path h="3369418" w="5869308">
                <a:moveTo>
                  <a:pt x="0" y="0"/>
                </a:moveTo>
                <a:lnTo>
                  <a:pt x="5869308" y="0"/>
                </a:lnTo>
                <a:lnTo>
                  <a:pt x="5869308" y="3369418"/>
                </a:lnTo>
                <a:lnTo>
                  <a:pt x="0" y="33694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3236823" y="3243176"/>
            <a:ext cx="4563882" cy="2568582"/>
            <a:chOff x="0" y="0"/>
            <a:chExt cx="707065" cy="397941"/>
          </a:xfrm>
        </p:grpSpPr>
        <p:sp>
          <p:nvSpPr>
            <p:cNvPr name="Freeform 24" id="24"/>
            <p:cNvSpPr/>
            <p:nvPr/>
          </p:nvSpPr>
          <p:spPr>
            <a:xfrm flipH="false" flipV="false" rot="-5400000">
              <a:off x="154562" y="-154562"/>
              <a:ext cx="397941" cy="707065"/>
            </a:xfrm>
            <a:custGeom>
              <a:avLst/>
              <a:gdLst/>
              <a:ahLst/>
              <a:cxnLst/>
              <a:rect r="r" b="b" t="t" l="l"/>
              <a:pathLst>
                <a:path h="707065" w="397941">
                  <a:moveTo>
                    <a:pt x="397941" y="0"/>
                  </a:moveTo>
                  <a:lnTo>
                    <a:pt x="397941" y="707065"/>
                  </a:lnTo>
                  <a:lnTo>
                    <a:pt x="0" y="7070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2817" t="0" r="-12817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9110975" y="3243176"/>
            <a:ext cx="4563882" cy="2568582"/>
            <a:chOff x="0" y="0"/>
            <a:chExt cx="707065" cy="397941"/>
          </a:xfrm>
        </p:grpSpPr>
        <p:sp>
          <p:nvSpPr>
            <p:cNvPr name="Freeform 26" id="26"/>
            <p:cNvSpPr/>
            <p:nvPr/>
          </p:nvSpPr>
          <p:spPr>
            <a:xfrm flipH="false" flipV="false" rot="-5400000">
              <a:off x="154562" y="-154562"/>
              <a:ext cx="397941" cy="707065"/>
            </a:xfrm>
            <a:custGeom>
              <a:avLst/>
              <a:gdLst/>
              <a:ahLst/>
              <a:cxnLst/>
              <a:rect r="r" b="b" t="t" l="l"/>
              <a:pathLst>
                <a:path h="707065" w="397941">
                  <a:moveTo>
                    <a:pt x="397941" y="0"/>
                  </a:moveTo>
                  <a:lnTo>
                    <a:pt x="397941" y="707065"/>
                  </a:lnTo>
                  <a:lnTo>
                    <a:pt x="0" y="7070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2817" t="0" r="-12817" b="0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9110975" y="6056755"/>
            <a:ext cx="4563882" cy="2568582"/>
            <a:chOff x="0" y="0"/>
            <a:chExt cx="707065" cy="397941"/>
          </a:xfrm>
        </p:grpSpPr>
        <p:sp>
          <p:nvSpPr>
            <p:cNvPr name="Freeform 28" id="28"/>
            <p:cNvSpPr/>
            <p:nvPr/>
          </p:nvSpPr>
          <p:spPr>
            <a:xfrm flipH="false" flipV="false" rot="-5400000">
              <a:off x="154562" y="-154562"/>
              <a:ext cx="397941" cy="707065"/>
            </a:xfrm>
            <a:custGeom>
              <a:avLst/>
              <a:gdLst/>
              <a:ahLst/>
              <a:cxnLst/>
              <a:rect r="r" b="b" t="t" l="l"/>
              <a:pathLst>
                <a:path h="707065" w="397941">
                  <a:moveTo>
                    <a:pt x="397941" y="0"/>
                  </a:moveTo>
                  <a:lnTo>
                    <a:pt x="397941" y="707065"/>
                  </a:lnTo>
                  <a:lnTo>
                    <a:pt x="0" y="7070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2817" t="0" r="-12817" b="0"/>
              </a:stretch>
            </a:blipFill>
          </p:spPr>
        </p:sp>
      </p:grpSp>
      <p:sp>
        <p:nvSpPr>
          <p:cNvPr name="Freeform 29" id="29"/>
          <p:cNvSpPr/>
          <p:nvPr/>
        </p:nvSpPr>
        <p:spPr>
          <a:xfrm flipH="false" flipV="false" rot="-762291">
            <a:off x="14278435" y="3190858"/>
            <a:ext cx="4032118" cy="4032118"/>
          </a:xfrm>
          <a:custGeom>
            <a:avLst/>
            <a:gdLst/>
            <a:ahLst/>
            <a:cxnLst/>
            <a:rect r="r" b="b" t="t" l="l"/>
            <a:pathLst>
              <a:path h="4032118" w="4032118">
                <a:moveTo>
                  <a:pt x="0" y="0"/>
                </a:moveTo>
                <a:lnTo>
                  <a:pt x="4032118" y="0"/>
                </a:lnTo>
                <a:lnTo>
                  <a:pt x="4032118" y="4032118"/>
                </a:lnTo>
                <a:lnTo>
                  <a:pt x="0" y="40321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2507578" y="1945388"/>
            <a:ext cx="7327425" cy="1050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47280A"/>
                </a:solidFill>
                <a:latin typeface="Nautilius Pompilius"/>
                <a:ea typeface="Nautilius Pompilius"/>
                <a:cs typeface="Nautilius Pompilius"/>
                <a:sym typeface="Nautilius Pompilius"/>
              </a:rPr>
              <a:t>Organization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350182" y="3427643"/>
            <a:ext cx="4250497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spc="-184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Registration:</a:t>
            </a:r>
          </a:p>
          <a:p>
            <a:pPr algn="just">
              <a:lnSpc>
                <a:spcPts val="2800"/>
              </a:lnSpc>
            </a:pPr>
            <a:r>
              <a:rPr lang="en-US" sz="2000" spc="-184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Organizations register on the platform.</a:t>
            </a:r>
          </a:p>
          <a:p>
            <a:pPr algn="just">
              <a:lnSpc>
                <a:spcPts val="2800"/>
              </a:lnSpc>
            </a:pPr>
          </a:p>
          <a:p>
            <a:pPr algn="just">
              <a:lnSpc>
                <a:spcPts val="2800"/>
              </a:lnSpc>
            </a:pPr>
            <a:r>
              <a:rPr lang="en-US" sz="2000" spc="-184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After verification by the platform, their accounts are approved.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288356" y="6139787"/>
            <a:ext cx="4441766" cy="2313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59"/>
              </a:lnSpc>
            </a:pPr>
            <a:r>
              <a:rPr lang="en-US" sz="1899" spc="-165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Create Events:</a:t>
            </a:r>
          </a:p>
          <a:p>
            <a:pPr algn="just">
              <a:lnSpc>
                <a:spcPts val="2659"/>
              </a:lnSpc>
            </a:pPr>
            <a:r>
              <a:rPr lang="en-US" sz="1899" spc="-165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Organizations can organize events </a:t>
            </a:r>
          </a:p>
          <a:p>
            <a:pPr algn="just">
              <a:lnSpc>
                <a:spcPts val="2659"/>
              </a:lnSpc>
            </a:pPr>
            <a:r>
              <a:rPr lang="en-US" sz="1899" spc="-165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Borrow Requests:</a:t>
            </a:r>
          </a:p>
          <a:p>
            <a:pPr algn="just">
              <a:lnSpc>
                <a:spcPts val="2659"/>
              </a:lnSpc>
            </a:pPr>
            <a:r>
              <a:rPr lang="en-US" sz="1899" spc="-165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request to borrow artifacts for their events.</a:t>
            </a:r>
          </a:p>
          <a:p>
            <a:pPr algn="just">
              <a:lnSpc>
                <a:spcPts val="2659"/>
              </a:lnSpc>
            </a:pPr>
            <a:r>
              <a:rPr lang="en-US" sz="1899" spc="-165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If approved, the artifacts are linked to the event and their availability is updated.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568685" y="3303716"/>
            <a:ext cx="397528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Nautilius Pompilius"/>
                <a:ea typeface="Nautilius Pompilius"/>
                <a:cs typeface="Nautilius Pompilius"/>
                <a:sym typeface="Nautilius Pompilius"/>
              </a:rPr>
              <a:t>1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568685" y="6101687"/>
            <a:ext cx="397528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Nautilius Pompilius"/>
                <a:ea typeface="Nautilius Pompilius"/>
                <a:cs typeface="Nautilius Pompilius"/>
                <a:sym typeface="Nautilius Pompilius"/>
              </a:rPr>
              <a:t>2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234848" y="6271549"/>
            <a:ext cx="4283615" cy="106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21"/>
              </a:lnSpc>
            </a:pPr>
            <a:r>
              <a:rPr lang="en-US" sz="2015" spc="-221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Reports:</a:t>
            </a:r>
          </a:p>
          <a:p>
            <a:pPr algn="just">
              <a:lnSpc>
                <a:spcPts val="2821"/>
              </a:lnSpc>
            </a:pPr>
          </a:p>
          <a:p>
            <a:pPr algn="just">
              <a:lnSpc>
                <a:spcPts val="2821"/>
              </a:lnSpc>
            </a:pPr>
            <a:r>
              <a:rPr lang="en-US" sz="2015" spc="-221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Organizations can submit reports 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442837" y="3303716"/>
            <a:ext cx="397528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Nautilius Pompilius"/>
                <a:ea typeface="Nautilius Pompilius"/>
                <a:cs typeface="Nautilius Pompilius"/>
                <a:sym typeface="Nautilius Pompilius"/>
              </a:rPr>
              <a:t>3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442837" y="6101687"/>
            <a:ext cx="397528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Nautilius Pompilius"/>
                <a:ea typeface="Nautilius Pompilius"/>
                <a:cs typeface="Nautilius Pompilius"/>
                <a:sym typeface="Nautilius Pompilius"/>
              </a:rPr>
              <a:t>4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222626" y="3809917"/>
            <a:ext cx="4306659" cy="13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Feedback:</a:t>
            </a:r>
          </a:p>
          <a:p>
            <a:pPr algn="just">
              <a:lnSpc>
                <a:spcPts val="2800"/>
              </a:lnSpc>
            </a:pP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Organizations can provide feedback.</a:t>
            </a:r>
          </a:p>
        </p:txBody>
      </p:sp>
      <p:sp>
        <p:nvSpPr>
          <p:cNvPr name="Freeform 39" id="39"/>
          <p:cNvSpPr/>
          <p:nvPr/>
        </p:nvSpPr>
        <p:spPr>
          <a:xfrm flipH="false" flipV="false" rot="0">
            <a:off x="14938030" y="68257"/>
            <a:ext cx="3349970" cy="3349970"/>
          </a:xfrm>
          <a:custGeom>
            <a:avLst/>
            <a:gdLst/>
            <a:ahLst/>
            <a:cxnLst/>
            <a:rect r="r" b="b" t="t" l="l"/>
            <a:pathLst>
              <a:path h="3349970" w="3349970">
                <a:moveTo>
                  <a:pt x="0" y="0"/>
                </a:moveTo>
                <a:lnTo>
                  <a:pt x="3349970" y="0"/>
                </a:lnTo>
                <a:lnTo>
                  <a:pt x="3349970" y="3349970"/>
                </a:lnTo>
                <a:lnTo>
                  <a:pt x="0" y="33499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4561530" y="6547763"/>
            <a:ext cx="4508247" cy="4114800"/>
          </a:xfrm>
          <a:custGeom>
            <a:avLst/>
            <a:gdLst/>
            <a:ahLst/>
            <a:cxnLst/>
            <a:rect r="r" b="b" t="t" l="l"/>
            <a:pathLst>
              <a:path h="4114800" w="4508247">
                <a:moveTo>
                  <a:pt x="4508247" y="0"/>
                </a:moveTo>
                <a:lnTo>
                  <a:pt x="0" y="0"/>
                </a:lnTo>
                <a:lnTo>
                  <a:pt x="0" y="4114800"/>
                </a:lnTo>
                <a:lnTo>
                  <a:pt x="4508247" y="4114800"/>
                </a:lnTo>
                <a:lnTo>
                  <a:pt x="450824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8297267" y="106967"/>
            <a:ext cx="7964561" cy="9506487"/>
          </a:xfrm>
          <a:custGeom>
            <a:avLst/>
            <a:gdLst/>
            <a:ahLst/>
            <a:cxnLst/>
            <a:rect r="r" b="b" t="t" l="l"/>
            <a:pathLst>
              <a:path h="9506487" w="7964561">
                <a:moveTo>
                  <a:pt x="0" y="0"/>
                </a:moveTo>
                <a:lnTo>
                  <a:pt x="7964561" y="0"/>
                </a:lnTo>
                <a:lnTo>
                  <a:pt x="7964561" y="9506487"/>
                </a:lnTo>
                <a:lnTo>
                  <a:pt x="0" y="95064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9243" r="0" b="-924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09060">
            <a:off x="6817248" y="1226723"/>
            <a:ext cx="1418112" cy="333256"/>
          </a:xfrm>
          <a:custGeom>
            <a:avLst/>
            <a:gdLst/>
            <a:ahLst/>
            <a:cxnLst/>
            <a:rect r="r" b="b" t="t" l="l"/>
            <a:pathLst>
              <a:path h="333256" w="1418112">
                <a:moveTo>
                  <a:pt x="0" y="0"/>
                </a:moveTo>
                <a:lnTo>
                  <a:pt x="1418112" y="0"/>
                </a:lnTo>
                <a:lnTo>
                  <a:pt x="1418112" y="333256"/>
                </a:lnTo>
                <a:lnTo>
                  <a:pt x="0" y="3332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09060">
            <a:off x="14950676" y="7767865"/>
            <a:ext cx="1203516" cy="282826"/>
          </a:xfrm>
          <a:custGeom>
            <a:avLst/>
            <a:gdLst/>
            <a:ahLst/>
            <a:cxnLst/>
            <a:rect r="r" b="b" t="t" l="l"/>
            <a:pathLst>
              <a:path h="282826" w="1203516">
                <a:moveTo>
                  <a:pt x="0" y="0"/>
                </a:moveTo>
                <a:lnTo>
                  <a:pt x="1203517" y="0"/>
                </a:lnTo>
                <a:lnTo>
                  <a:pt x="1203517" y="282826"/>
                </a:lnTo>
                <a:lnTo>
                  <a:pt x="0" y="2828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09838">
            <a:off x="13234716" y="-2285653"/>
            <a:ext cx="5869308" cy="3369418"/>
          </a:xfrm>
          <a:custGeom>
            <a:avLst/>
            <a:gdLst/>
            <a:ahLst/>
            <a:cxnLst/>
            <a:rect r="r" b="b" t="t" l="l"/>
            <a:pathLst>
              <a:path h="3369418" w="5869308">
                <a:moveTo>
                  <a:pt x="0" y="0"/>
                </a:moveTo>
                <a:lnTo>
                  <a:pt x="5869309" y="0"/>
                </a:lnTo>
                <a:lnTo>
                  <a:pt x="5869309" y="3369418"/>
                </a:lnTo>
                <a:lnTo>
                  <a:pt x="0" y="33694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-2459522" y="9519662"/>
            <a:ext cx="7447788" cy="8229600"/>
          </a:xfrm>
          <a:custGeom>
            <a:avLst/>
            <a:gdLst/>
            <a:ahLst/>
            <a:cxnLst/>
            <a:rect r="r" b="b" t="t" l="l"/>
            <a:pathLst>
              <a:path h="8229600" w="7447788">
                <a:moveTo>
                  <a:pt x="7447788" y="0"/>
                </a:moveTo>
                <a:lnTo>
                  <a:pt x="0" y="0"/>
                </a:lnTo>
                <a:lnTo>
                  <a:pt x="0" y="8229600"/>
                </a:lnTo>
                <a:lnTo>
                  <a:pt x="7447788" y="8229600"/>
                </a:lnTo>
                <a:lnTo>
                  <a:pt x="7447788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376027">
            <a:off x="-1749024" y="8652773"/>
            <a:ext cx="3499214" cy="4650118"/>
          </a:xfrm>
          <a:custGeom>
            <a:avLst/>
            <a:gdLst/>
            <a:ahLst/>
            <a:cxnLst/>
            <a:rect r="r" b="b" t="t" l="l"/>
            <a:pathLst>
              <a:path h="4650118" w="3499214">
                <a:moveTo>
                  <a:pt x="3499214" y="0"/>
                </a:moveTo>
                <a:lnTo>
                  <a:pt x="0" y="0"/>
                </a:lnTo>
                <a:lnTo>
                  <a:pt x="0" y="4650118"/>
                </a:lnTo>
                <a:lnTo>
                  <a:pt x="3499214" y="4650118"/>
                </a:lnTo>
                <a:lnTo>
                  <a:pt x="3499214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427389" y="3403521"/>
            <a:ext cx="3979879" cy="3979879"/>
          </a:xfrm>
          <a:custGeom>
            <a:avLst/>
            <a:gdLst/>
            <a:ahLst/>
            <a:cxnLst/>
            <a:rect r="r" b="b" t="t" l="l"/>
            <a:pathLst>
              <a:path h="3979879" w="3979879">
                <a:moveTo>
                  <a:pt x="0" y="0"/>
                </a:moveTo>
                <a:lnTo>
                  <a:pt x="3979879" y="0"/>
                </a:lnTo>
                <a:lnTo>
                  <a:pt x="3979879" y="3979879"/>
                </a:lnTo>
                <a:lnTo>
                  <a:pt x="0" y="397987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738821" y="2369591"/>
            <a:ext cx="8073395" cy="5962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80"/>
              </a:lnSpc>
            </a:pPr>
          </a:p>
          <a:p>
            <a:pPr algn="just">
              <a:lnSpc>
                <a:spcPts val="3380"/>
              </a:lnSpc>
            </a:pPr>
            <a:r>
              <a:rPr lang="en-US" sz="2000" b="true">
                <a:solidFill>
                  <a:srgbClr val="47280A"/>
                </a:solidFill>
                <a:latin typeface="Garet Bold"/>
                <a:ea typeface="Garet Bold"/>
                <a:cs typeface="Garet Bold"/>
                <a:sym typeface="Garet Bold"/>
              </a:rPr>
              <a:t>Smart Recommendations</a:t>
            </a:r>
            <a:r>
              <a:rPr lang="en-US" sz="2000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:</a:t>
            </a:r>
          </a:p>
          <a:p>
            <a:pPr algn="just">
              <a:lnSpc>
                <a:spcPts val="3380"/>
              </a:lnSpc>
            </a:pPr>
            <a:r>
              <a:rPr lang="en-US" sz="2000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Suggest artifacts to researchers based on prior activity.</a:t>
            </a:r>
          </a:p>
          <a:p>
            <a:pPr algn="just">
              <a:lnSpc>
                <a:spcPts val="3380"/>
              </a:lnSpc>
            </a:pPr>
            <a:r>
              <a:rPr lang="en-US" sz="2000" b="true">
                <a:solidFill>
                  <a:srgbClr val="47280A"/>
                </a:solidFill>
                <a:latin typeface="Garet Bold"/>
                <a:ea typeface="Garet Bold"/>
                <a:cs typeface="Garet Bold"/>
                <a:sym typeface="Garet Bold"/>
              </a:rPr>
              <a:t>Report System</a:t>
            </a:r>
            <a:r>
              <a:rPr lang="en-US" sz="2000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:</a:t>
            </a:r>
          </a:p>
          <a:p>
            <a:pPr algn="just">
              <a:lnSpc>
                <a:spcPts val="3380"/>
              </a:lnSpc>
            </a:pPr>
            <a:r>
              <a:rPr lang="en-US" sz="2000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 Allow users to report inappropriate content or misuse.</a:t>
            </a:r>
          </a:p>
          <a:p>
            <a:pPr algn="just">
              <a:lnSpc>
                <a:spcPts val="3380"/>
              </a:lnSpc>
            </a:pPr>
            <a:r>
              <a:rPr lang="en-US" sz="2000" b="true">
                <a:solidFill>
                  <a:srgbClr val="47280A"/>
                </a:solidFill>
                <a:latin typeface="Garet Bold"/>
                <a:ea typeface="Garet Bold"/>
                <a:cs typeface="Garet Bold"/>
                <a:sym typeface="Garet Bold"/>
              </a:rPr>
              <a:t>Feedback System</a:t>
            </a:r>
            <a:r>
              <a:rPr lang="en-US" sz="2000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:</a:t>
            </a:r>
          </a:p>
          <a:p>
            <a:pPr algn="just">
              <a:lnSpc>
                <a:spcPts val="3380"/>
              </a:lnSpc>
            </a:pPr>
            <a:r>
              <a:rPr lang="en-US" sz="2000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Collect ratings and comments to improve item management.</a:t>
            </a:r>
          </a:p>
          <a:p>
            <a:pPr algn="just">
              <a:lnSpc>
                <a:spcPts val="3380"/>
              </a:lnSpc>
            </a:pPr>
            <a:r>
              <a:rPr lang="en-US" sz="2000" b="true">
                <a:solidFill>
                  <a:srgbClr val="47280A"/>
                </a:solidFill>
                <a:latin typeface="Garet Bold"/>
                <a:ea typeface="Garet Bold"/>
                <a:cs typeface="Garet Bold"/>
                <a:sym typeface="Garet Bold"/>
              </a:rPr>
              <a:t>Scheduled Task for Expired Certificates:</a:t>
            </a:r>
          </a:p>
          <a:p>
            <a:pPr algn="just">
              <a:lnSpc>
                <a:spcPts val="3380"/>
              </a:lnSpc>
            </a:pPr>
            <a:r>
              <a:rPr lang="en-US" sz="2000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task runs daily at midnight to automatically delete expired</a:t>
            </a:r>
          </a:p>
          <a:p>
            <a:pPr algn="just">
              <a:lnSpc>
                <a:spcPts val="3380"/>
              </a:lnSpc>
            </a:pPr>
            <a:r>
              <a:rPr lang="en-US" sz="2000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 certificates from the system.</a:t>
            </a:r>
          </a:p>
          <a:p>
            <a:pPr algn="just">
              <a:lnSpc>
                <a:spcPts val="3380"/>
              </a:lnSpc>
            </a:pPr>
            <a:r>
              <a:rPr lang="en-US" sz="2000" b="true">
                <a:solidFill>
                  <a:srgbClr val="47280A"/>
                </a:solidFill>
                <a:latin typeface="Garet Bold"/>
                <a:ea typeface="Garet Bold"/>
                <a:cs typeface="Garet Bold"/>
                <a:sym typeface="Garet Bold"/>
              </a:rPr>
              <a:t>Scheduled Task for Artifact Availability</a:t>
            </a:r>
          </a:p>
          <a:p>
            <a:pPr algn="just">
              <a:lnSpc>
                <a:spcPts val="3380"/>
              </a:lnSpc>
            </a:pPr>
            <a:r>
              <a:rPr lang="en-US" sz="2000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task updates the availability of artifacts linked to events once the event has ended.</a:t>
            </a:r>
          </a:p>
          <a:p>
            <a:pPr algn="just">
              <a:lnSpc>
                <a:spcPts val="338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8186569" y="1019175"/>
            <a:ext cx="5437688" cy="1615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80"/>
              </a:lnSpc>
            </a:pPr>
            <a:r>
              <a:rPr lang="en-US" sz="6000">
                <a:solidFill>
                  <a:srgbClr val="47280A"/>
                </a:solidFill>
                <a:latin typeface="Nautilius Pompilius"/>
                <a:ea typeface="Nautilius Pompilius"/>
                <a:cs typeface="Nautilius Pompilius"/>
                <a:sym typeface="Nautilius Pompilius"/>
              </a:rPr>
              <a:t>Key Competitive Features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0" y="-25345"/>
            <a:ext cx="3349970" cy="3349970"/>
          </a:xfrm>
          <a:custGeom>
            <a:avLst/>
            <a:gdLst/>
            <a:ahLst/>
            <a:cxnLst/>
            <a:rect r="r" b="b" t="t" l="l"/>
            <a:pathLst>
              <a:path h="3349970" w="3349970">
                <a:moveTo>
                  <a:pt x="0" y="0"/>
                </a:moveTo>
                <a:lnTo>
                  <a:pt x="3349970" y="0"/>
                </a:lnTo>
                <a:lnTo>
                  <a:pt x="3349970" y="3349969"/>
                </a:lnTo>
                <a:lnTo>
                  <a:pt x="0" y="334996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993547" y="2078268"/>
            <a:ext cx="4847564" cy="5305132"/>
          </a:xfrm>
          <a:custGeom>
            <a:avLst/>
            <a:gdLst/>
            <a:ahLst/>
            <a:cxnLst/>
            <a:rect r="r" b="b" t="t" l="l"/>
            <a:pathLst>
              <a:path h="5305132" w="4847564">
                <a:moveTo>
                  <a:pt x="0" y="0"/>
                </a:moveTo>
                <a:lnTo>
                  <a:pt x="4847564" y="0"/>
                </a:lnTo>
                <a:lnTo>
                  <a:pt x="4847564" y="5305132"/>
                </a:lnTo>
                <a:lnTo>
                  <a:pt x="0" y="530513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04505" y="7032103"/>
            <a:ext cx="5614064" cy="3742709"/>
          </a:xfrm>
          <a:custGeom>
            <a:avLst/>
            <a:gdLst/>
            <a:ahLst/>
            <a:cxnLst/>
            <a:rect r="r" b="b" t="t" l="l"/>
            <a:pathLst>
              <a:path h="3742709" w="5614064">
                <a:moveTo>
                  <a:pt x="0" y="0"/>
                </a:moveTo>
                <a:lnTo>
                  <a:pt x="5614063" y="0"/>
                </a:lnTo>
                <a:lnTo>
                  <a:pt x="5614063" y="3742709"/>
                </a:lnTo>
                <a:lnTo>
                  <a:pt x="0" y="37427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25019">
            <a:off x="829102" y="357770"/>
            <a:ext cx="3822686" cy="3822686"/>
          </a:xfrm>
          <a:custGeom>
            <a:avLst/>
            <a:gdLst/>
            <a:ahLst/>
            <a:cxnLst/>
            <a:rect r="r" b="b" t="t" l="l"/>
            <a:pathLst>
              <a:path h="3822686" w="3822686">
                <a:moveTo>
                  <a:pt x="0" y="0"/>
                </a:moveTo>
                <a:lnTo>
                  <a:pt x="3822686" y="0"/>
                </a:lnTo>
                <a:lnTo>
                  <a:pt x="3822686" y="3822686"/>
                </a:lnTo>
                <a:lnTo>
                  <a:pt x="0" y="38226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9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5978840" y="667139"/>
            <a:ext cx="6330321" cy="8952722"/>
          </a:xfrm>
          <a:custGeom>
            <a:avLst/>
            <a:gdLst/>
            <a:ahLst/>
            <a:cxnLst/>
            <a:rect r="r" b="b" t="t" l="l"/>
            <a:pathLst>
              <a:path h="8952722" w="6330321">
                <a:moveTo>
                  <a:pt x="0" y="0"/>
                </a:moveTo>
                <a:lnTo>
                  <a:pt x="6330320" y="0"/>
                </a:lnTo>
                <a:lnTo>
                  <a:pt x="6330320" y="8952722"/>
                </a:lnTo>
                <a:lnTo>
                  <a:pt x="0" y="89527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267433" y="1772346"/>
            <a:ext cx="1753134" cy="411987"/>
          </a:xfrm>
          <a:custGeom>
            <a:avLst/>
            <a:gdLst/>
            <a:ahLst/>
            <a:cxnLst/>
            <a:rect r="r" b="b" t="t" l="l"/>
            <a:pathLst>
              <a:path h="411987" w="1753134">
                <a:moveTo>
                  <a:pt x="0" y="0"/>
                </a:moveTo>
                <a:lnTo>
                  <a:pt x="1753134" y="0"/>
                </a:lnTo>
                <a:lnTo>
                  <a:pt x="1753134" y="411987"/>
                </a:lnTo>
                <a:lnTo>
                  <a:pt x="0" y="4119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253090">
            <a:off x="16324438" y="-4944917"/>
            <a:ext cx="6192774" cy="8229600"/>
          </a:xfrm>
          <a:custGeom>
            <a:avLst/>
            <a:gdLst/>
            <a:ahLst/>
            <a:cxnLst/>
            <a:rect r="r" b="b" t="t" l="l"/>
            <a:pathLst>
              <a:path h="8229600" w="6192774">
                <a:moveTo>
                  <a:pt x="0" y="0"/>
                </a:moveTo>
                <a:lnTo>
                  <a:pt x="6192774" y="0"/>
                </a:lnTo>
                <a:lnTo>
                  <a:pt x="61927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09838">
            <a:off x="13799180" y="-2286306"/>
            <a:ext cx="5869308" cy="3369418"/>
          </a:xfrm>
          <a:custGeom>
            <a:avLst/>
            <a:gdLst/>
            <a:ahLst/>
            <a:cxnLst/>
            <a:rect r="r" b="b" t="t" l="l"/>
            <a:pathLst>
              <a:path h="3369418" w="5869308">
                <a:moveTo>
                  <a:pt x="0" y="0"/>
                </a:moveTo>
                <a:lnTo>
                  <a:pt x="5869309" y="0"/>
                </a:lnTo>
                <a:lnTo>
                  <a:pt x="5869309" y="3369418"/>
                </a:lnTo>
                <a:lnTo>
                  <a:pt x="0" y="33694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011512" y="2497488"/>
            <a:ext cx="8264976" cy="128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49"/>
              </a:lnSpc>
            </a:pPr>
            <a:r>
              <a:rPr lang="en-US" sz="8319">
                <a:solidFill>
                  <a:srgbClr val="47280A"/>
                </a:solidFill>
                <a:latin typeface="Nautilius Pompilius"/>
                <a:ea typeface="Nautilius Pompilius"/>
                <a:cs typeface="Nautilius Pompilius"/>
                <a:sym typeface="Nautilius Pompilius"/>
              </a:rPr>
              <a:t>Thank You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67639" y="3877515"/>
            <a:ext cx="8952722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Preservia A digital platform that: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Simplifies cultural heritage management.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Increases collaboration between researchers, contributors, and organizations.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Preserves history for future generations.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03856" y="6946378"/>
            <a:ext cx="7678334" cy="1322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47280A"/>
                </a:solidFill>
                <a:latin typeface="Nautilius Pompilius"/>
                <a:ea typeface="Nautilius Pompilius"/>
                <a:cs typeface="Nautilius Pompilius"/>
                <a:sym typeface="Nautilius Pompilius"/>
              </a:rPr>
              <a:t>"Preserve history, connect cultures, and inspire learning."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4938030" y="68257"/>
            <a:ext cx="3349970" cy="3349970"/>
          </a:xfrm>
          <a:custGeom>
            <a:avLst/>
            <a:gdLst/>
            <a:ahLst/>
            <a:cxnLst/>
            <a:rect r="r" b="b" t="t" l="l"/>
            <a:pathLst>
              <a:path h="3349970" w="3349970">
                <a:moveTo>
                  <a:pt x="0" y="0"/>
                </a:moveTo>
                <a:lnTo>
                  <a:pt x="3349970" y="0"/>
                </a:lnTo>
                <a:lnTo>
                  <a:pt x="3349970" y="3349970"/>
                </a:lnTo>
                <a:lnTo>
                  <a:pt x="0" y="33499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DAGZrGCJyM0</dc:identifier>
  <dcterms:modified xsi:type="dcterms:W3CDTF">2011-08-01T06:04:30Z</dcterms:modified>
  <cp:revision>1</cp:revision>
  <dc:title>Preservia</dc:title>
</cp:coreProperties>
</file>